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Montserrat"/>
      <p:regular r:id="rId19"/>
      <p:bold r:id="rId20"/>
      <p:italic r:id="rId21"/>
      <p:boldItalic r:id="rId22"/>
    </p:embeddedFont>
    <p:embeddedFont>
      <p:font typeface="Lat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.fntdata"/><Relationship Id="rId22" Type="http://schemas.openxmlformats.org/officeDocument/2006/relationships/font" Target="fonts/Montserrat-boldItalic.fntdata"/><Relationship Id="rId21" Type="http://schemas.openxmlformats.org/officeDocument/2006/relationships/font" Target="fonts/Montserrat-italic.fntdata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Montserrat-regular.fntdata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2b0d9badcb1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2b0d9badcb1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2b0d9badcb1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2b0d9badcb1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2b0d9badcb1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2b0d9badcb1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2b0d9badd39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2b0d9badd39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b0d9badcb1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2b0d9badcb1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b0d9badd39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2b0d9badd39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2b0d9badcb1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2b0d9badcb1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2b0d9badcb1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2b0d9badcb1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2b0d9badd39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2b0d9badd39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b0d9badcb1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2b0d9badcb1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2b0d9badcb1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2b0d9badcb1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v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v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v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v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v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v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v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v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v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v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v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v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v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v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v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sv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v"/>
              <a:t>Nod Casino: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v"/>
              <a:t>Blackjack!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7071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sv"/>
              <a:t>Mikael Magnusson</a:t>
            </a:r>
            <a:br>
              <a:rPr lang="sv"/>
            </a:br>
            <a:r>
              <a:rPr lang="sv"/>
              <a:t>Nora Villaseñor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6"/>
          <p:cNvSpPr txBox="1"/>
          <p:nvPr>
            <p:ph type="title"/>
          </p:nvPr>
        </p:nvSpPr>
        <p:spPr>
          <a:xfrm>
            <a:off x="1297500" y="393750"/>
            <a:ext cx="7689000" cy="9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v" sz="4400"/>
              <a:t>Ace function</a:t>
            </a:r>
            <a:endParaRPr sz="4400"/>
          </a:p>
        </p:txBody>
      </p:sp>
      <p:sp>
        <p:nvSpPr>
          <p:cNvPr id="299" name="Google Shape;299;p26"/>
          <p:cNvSpPr txBox="1"/>
          <p:nvPr>
            <p:ph idx="1" type="body"/>
          </p:nvPr>
        </p:nvSpPr>
        <p:spPr>
          <a:xfrm>
            <a:off x="418775" y="1426950"/>
            <a:ext cx="8298300" cy="42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v" sz="2300"/>
              <a:t>Worked really well  from the </a:t>
            </a:r>
            <a:r>
              <a:rPr lang="sv" sz="2300"/>
              <a:t>beginning</a:t>
            </a:r>
            <a:endParaRPr sz="2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300"/>
          </a:p>
        </p:txBody>
      </p:sp>
      <p:sp>
        <p:nvSpPr>
          <p:cNvPr id="300" name="Google Shape;300;p26"/>
          <p:cNvSpPr txBox="1"/>
          <p:nvPr>
            <p:ph idx="1" type="body"/>
          </p:nvPr>
        </p:nvSpPr>
        <p:spPr>
          <a:xfrm>
            <a:off x="1238925" y="1851150"/>
            <a:ext cx="6835500" cy="42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sv" sz="1900"/>
              <a:t>We initially had another plan : -10 from hand but…</a:t>
            </a:r>
            <a:endParaRPr sz="1900"/>
          </a:p>
        </p:txBody>
      </p:sp>
      <p:sp>
        <p:nvSpPr>
          <p:cNvPr id="301" name="Google Shape;301;p26"/>
          <p:cNvSpPr txBox="1"/>
          <p:nvPr>
            <p:ph idx="1" type="body"/>
          </p:nvPr>
        </p:nvSpPr>
        <p:spPr>
          <a:xfrm>
            <a:off x="1238925" y="2275350"/>
            <a:ext cx="6835500" cy="42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sv" sz="1900"/>
              <a:t>Good logic since we consider index position</a:t>
            </a:r>
            <a:endParaRPr sz="1900"/>
          </a:p>
        </p:txBody>
      </p:sp>
      <p:pic>
        <p:nvPicPr>
          <p:cNvPr id="302" name="Google Shape;30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2825" y="4030225"/>
            <a:ext cx="5514975" cy="102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7"/>
          <p:cNvSpPr txBox="1"/>
          <p:nvPr>
            <p:ph type="title"/>
          </p:nvPr>
        </p:nvSpPr>
        <p:spPr>
          <a:xfrm>
            <a:off x="1297500" y="393750"/>
            <a:ext cx="7689000" cy="9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v" sz="4400"/>
              <a:t>Drawing cards from deck</a:t>
            </a:r>
            <a:endParaRPr sz="4400"/>
          </a:p>
        </p:txBody>
      </p:sp>
      <p:sp>
        <p:nvSpPr>
          <p:cNvPr id="308" name="Google Shape;308;p27"/>
          <p:cNvSpPr txBox="1"/>
          <p:nvPr>
            <p:ph idx="1" type="body"/>
          </p:nvPr>
        </p:nvSpPr>
        <p:spPr>
          <a:xfrm>
            <a:off x="418775" y="1426950"/>
            <a:ext cx="8298300" cy="42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v" sz="2300"/>
              <a:t>Function worked well from the beginning</a:t>
            </a:r>
            <a:endParaRPr sz="2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300"/>
          </a:p>
        </p:txBody>
      </p:sp>
      <p:sp>
        <p:nvSpPr>
          <p:cNvPr id="309" name="Google Shape;309;p27"/>
          <p:cNvSpPr txBox="1"/>
          <p:nvPr>
            <p:ph idx="1" type="body"/>
          </p:nvPr>
        </p:nvSpPr>
        <p:spPr>
          <a:xfrm>
            <a:off x="1238925" y="1851150"/>
            <a:ext cx="7219800" cy="42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v" sz="1900"/>
              <a:t>Utilized list logic to remove each drawn card from the deck</a:t>
            </a:r>
            <a:endParaRPr sz="1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900"/>
          </a:p>
        </p:txBody>
      </p:sp>
      <p:sp>
        <p:nvSpPr>
          <p:cNvPr id="310" name="Google Shape;310;p27"/>
          <p:cNvSpPr txBox="1"/>
          <p:nvPr>
            <p:ph idx="1" type="body"/>
          </p:nvPr>
        </p:nvSpPr>
        <p:spPr>
          <a:xfrm>
            <a:off x="2013325" y="2228550"/>
            <a:ext cx="6835500" cy="42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v" sz="1500"/>
              <a:t>Meaning yes, you could count cards… But not really.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8"/>
          <p:cNvSpPr txBox="1"/>
          <p:nvPr>
            <p:ph type="title"/>
          </p:nvPr>
        </p:nvSpPr>
        <p:spPr>
          <a:xfrm>
            <a:off x="1297500" y="393750"/>
            <a:ext cx="7689000" cy="9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v" sz="4400"/>
              <a:t>Rewriting the logic</a:t>
            </a:r>
            <a:endParaRPr sz="4400"/>
          </a:p>
        </p:txBody>
      </p:sp>
      <p:sp>
        <p:nvSpPr>
          <p:cNvPr id="316" name="Google Shape;316;p28"/>
          <p:cNvSpPr txBox="1"/>
          <p:nvPr>
            <p:ph idx="1" type="body"/>
          </p:nvPr>
        </p:nvSpPr>
        <p:spPr>
          <a:xfrm>
            <a:off x="418775" y="1426950"/>
            <a:ext cx="8298300" cy="42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v" sz="2300"/>
              <a:t>Rare bugs in our second version made us rewrite the code</a:t>
            </a:r>
            <a:endParaRPr sz="2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300"/>
          </a:p>
        </p:txBody>
      </p:sp>
      <p:sp>
        <p:nvSpPr>
          <p:cNvPr id="317" name="Google Shape;317;p28"/>
          <p:cNvSpPr txBox="1"/>
          <p:nvPr>
            <p:ph idx="1" type="body"/>
          </p:nvPr>
        </p:nvSpPr>
        <p:spPr>
          <a:xfrm>
            <a:off x="1238925" y="1851150"/>
            <a:ext cx="6835500" cy="42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v" sz="1900"/>
              <a:t>Used almost the “same” logic but with simplified functions</a:t>
            </a:r>
            <a:endParaRPr sz="1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900"/>
          </a:p>
        </p:txBody>
      </p:sp>
      <p:sp>
        <p:nvSpPr>
          <p:cNvPr id="318" name="Google Shape;318;p28"/>
          <p:cNvSpPr txBox="1"/>
          <p:nvPr>
            <p:ph idx="1" type="body"/>
          </p:nvPr>
        </p:nvSpPr>
        <p:spPr>
          <a:xfrm>
            <a:off x="1724250" y="2275350"/>
            <a:ext cx="6835500" cy="42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v" sz="1900"/>
              <a:t>… Failsafes included!</a:t>
            </a:r>
            <a:endParaRPr sz="1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900"/>
          </a:p>
        </p:txBody>
      </p:sp>
      <p:sp>
        <p:nvSpPr>
          <p:cNvPr id="319" name="Google Shape;319;p28"/>
          <p:cNvSpPr txBox="1"/>
          <p:nvPr>
            <p:ph idx="1" type="body"/>
          </p:nvPr>
        </p:nvSpPr>
        <p:spPr>
          <a:xfrm>
            <a:off x="422850" y="3715675"/>
            <a:ext cx="8298300" cy="10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v" sz="2300"/>
              <a:t>Easier to read, easier to understand, easier to bugfix and easier to add more functions and logic</a:t>
            </a:r>
            <a:endParaRPr sz="2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3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29"/>
          <p:cNvSpPr txBox="1"/>
          <p:nvPr>
            <p:ph type="title"/>
          </p:nvPr>
        </p:nvSpPr>
        <p:spPr>
          <a:xfrm>
            <a:off x="1136875" y="522200"/>
            <a:ext cx="79428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v" sz="3100"/>
              <a:t>I</a:t>
            </a:r>
            <a:r>
              <a:rPr lang="sv" sz="3100"/>
              <a:t>mprovements in future developments </a:t>
            </a:r>
            <a:endParaRPr sz="3100"/>
          </a:p>
        </p:txBody>
      </p:sp>
      <p:sp>
        <p:nvSpPr>
          <p:cNvPr id="325" name="Google Shape;325;p29"/>
          <p:cNvSpPr txBox="1"/>
          <p:nvPr>
            <p:ph idx="1" type="body"/>
          </p:nvPr>
        </p:nvSpPr>
        <p:spPr>
          <a:xfrm>
            <a:off x="1136875" y="1341050"/>
            <a:ext cx="8298300" cy="42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v" sz="2300"/>
              <a:t>The simple complexities of Blackjack</a:t>
            </a:r>
            <a:endParaRPr sz="23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300"/>
          </a:p>
        </p:txBody>
      </p:sp>
      <p:sp>
        <p:nvSpPr>
          <p:cNvPr id="326" name="Google Shape;326;p29"/>
          <p:cNvSpPr txBox="1"/>
          <p:nvPr>
            <p:ph idx="1" type="body"/>
          </p:nvPr>
        </p:nvSpPr>
        <p:spPr>
          <a:xfrm>
            <a:off x="1641550" y="1765250"/>
            <a:ext cx="6835500" cy="42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sv" sz="1900"/>
              <a:t>Add ability to split and double</a:t>
            </a:r>
            <a:endParaRPr sz="1900"/>
          </a:p>
        </p:txBody>
      </p:sp>
      <p:sp>
        <p:nvSpPr>
          <p:cNvPr id="327" name="Google Shape;327;p29"/>
          <p:cNvSpPr txBox="1"/>
          <p:nvPr>
            <p:ph idx="1" type="body"/>
          </p:nvPr>
        </p:nvSpPr>
        <p:spPr>
          <a:xfrm>
            <a:off x="1641550" y="2189450"/>
            <a:ext cx="6835500" cy="42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sv" sz="1900"/>
              <a:t>More than one player?</a:t>
            </a:r>
            <a:endParaRPr sz="1900"/>
          </a:p>
        </p:txBody>
      </p:sp>
      <p:sp>
        <p:nvSpPr>
          <p:cNvPr id="328" name="Google Shape;328;p29"/>
          <p:cNvSpPr txBox="1"/>
          <p:nvPr>
            <p:ph idx="1" type="body"/>
          </p:nvPr>
        </p:nvSpPr>
        <p:spPr>
          <a:xfrm>
            <a:off x="1136875" y="2613650"/>
            <a:ext cx="8298300" cy="42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v" sz="2300"/>
              <a:t>Variables and inputs</a:t>
            </a:r>
            <a:endParaRPr sz="23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300"/>
          </a:p>
        </p:txBody>
      </p:sp>
      <p:sp>
        <p:nvSpPr>
          <p:cNvPr id="329" name="Google Shape;329;p29"/>
          <p:cNvSpPr txBox="1"/>
          <p:nvPr>
            <p:ph idx="1" type="body"/>
          </p:nvPr>
        </p:nvSpPr>
        <p:spPr>
          <a:xfrm>
            <a:off x="1641550" y="3037850"/>
            <a:ext cx="6835500" cy="42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sv" sz="1900"/>
              <a:t>Transfer credits across games and ability to add  more</a:t>
            </a:r>
            <a:endParaRPr sz="1900"/>
          </a:p>
        </p:txBody>
      </p:sp>
      <p:sp>
        <p:nvSpPr>
          <p:cNvPr id="330" name="Google Shape;330;p29"/>
          <p:cNvSpPr txBox="1"/>
          <p:nvPr>
            <p:ph idx="1" type="body"/>
          </p:nvPr>
        </p:nvSpPr>
        <p:spPr>
          <a:xfrm>
            <a:off x="1641550" y="3462050"/>
            <a:ext cx="6835500" cy="42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sv" sz="1900"/>
              <a:t>Able to enter string into </a:t>
            </a:r>
            <a:r>
              <a:rPr lang="sv" sz="1900"/>
              <a:t>integer inputs</a:t>
            </a:r>
            <a:endParaRPr sz="1900"/>
          </a:p>
        </p:txBody>
      </p:sp>
      <p:sp>
        <p:nvSpPr>
          <p:cNvPr id="331" name="Google Shape;331;p29"/>
          <p:cNvSpPr txBox="1"/>
          <p:nvPr>
            <p:ph idx="1" type="body"/>
          </p:nvPr>
        </p:nvSpPr>
        <p:spPr>
          <a:xfrm>
            <a:off x="1136875" y="3886250"/>
            <a:ext cx="8298300" cy="42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v" sz="2300"/>
              <a:t>“Realistic” card draw and persistent deck</a:t>
            </a:r>
            <a:endParaRPr sz="23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300"/>
          </a:p>
        </p:txBody>
      </p:sp>
      <p:sp>
        <p:nvSpPr>
          <p:cNvPr id="332" name="Google Shape;332;p29"/>
          <p:cNvSpPr txBox="1"/>
          <p:nvPr>
            <p:ph idx="1" type="body"/>
          </p:nvPr>
        </p:nvSpPr>
        <p:spPr>
          <a:xfrm>
            <a:off x="1136875" y="4310450"/>
            <a:ext cx="8298300" cy="42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v" sz="2300"/>
              <a:t>Cheat easter egg!</a:t>
            </a:r>
            <a:endParaRPr sz="23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3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361078" y="1924851"/>
            <a:ext cx="3985800" cy="64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v"/>
              <a:t>Game of chance 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v"/>
              <a:t>Win by having a hand close to 21 or 21 but not over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sv"/>
              <a:t>Gameplay: Player and dealer is dealt 2 cards and player must decide to hit or stand.</a:t>
            </a:r>
            <a:endParaRPr/>
          </a:p>
        </p:txBody>
      </p:sp>
      <p:sp>
        <p:nvSpPr>
          <p:cNvPr id="235" name="Google Shape;235;p18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18"/>
          <p:cNvSpPr txBox="1"/>
          <p:nvPr>
            <p:ph idx="2" type="title"/>
          </p:nvPr>
        </p:nvSpPr>
        <p:spPr>
          <a:xfrm>
            <a:off x="1013100" y="588400"/>
            <a:ext cx="3482700" cy="72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v" sz="2700"/>
              <a:t>What is Blackjack?</a:t>
            </a:r>
            <a:endParaRPr sz="2700"/>
          </a:p>
        </p:txBody>
      </p:sp>
      <p:pic>
        <p:nvPicPr>
          <p:cNvPr id="237" name="Google Shape;23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5800" y="-58575"/>
            <a:ext cx="4889027" cy="651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v"/>
              <a:t>Tester: GETS a very, very attractive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v"/>
              <a:t> 20 sek (cash)  compensation </a:t>
            </a:r>
            <a:endParaRPr/>
          </a:p>
        </p:txBody>
      </p:sp>
      <p:pic>
        <p:nvPicPr>
          <p:cNvPr id="243" name="Google Shape;24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46900" y="1483575"/>
            <a:ext cx="3659925" cy="3659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0"/>
          <p:cNvSpPr txBox="1"/>
          <p:nvPr>
            <p:ph type="title"/>
          </p:nvPr>
        </p:nvSpPr>
        <p:spPr>
          <a:xfrm>
            <a:off x="776975" y="1003450"/>
            <a:ext cx="6909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v" sz="5100"/>
              <a:t>Challenges</a:t>
            </a:r>
            <a:r>
              <a:rPr lang="sv" sz="5100"/>
              <a:t> we faced</a:t>
            </a:r>
            <a:endParaRPr sz="5100"/>
          </a:p>
        </p:txBody>
      </p:sp>
      <p:sp>
        <p:nvSpPr>
          <p:cNvPr id="249" name="Google Shape;249;p20"/>
          <p:cNvSpPr txBox="1"/>
          <p:nvPr>
            <p:ph idx="1" type="body"/>
          </p:nvPr>
        </p:nvSpPr>
        <p:spPr>
          <a:xfrm>
            <a:off x="776975" y="1962299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sv" sz="2300"/>
              <a:t>… There were a few!</a:t>
            </a:r>
            <a:endParaRPr sz="23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1"/>
          <p:cNvSpPr txBox="1"/>
          <p:nvPr>
            <p:ph type="title"/>
          </p:nvPr>
        </p:nvSpPr>
        <p:spPr>
          <a:xfrm>
            <a:off x="1297500" y="393750"/>
            <a:ext cx="7689000" cy="9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v" sz="4400"/>
              <a:t>Challenges in planning</a:t>
            </a:r>
            <a:endParaRPr sz="3000"/>
          </a:p>
        </p:txBody>
      </p:sp>
      <p:sp>
        <p:nvSpPr>
          <p:cNvPr id="255" name="Google Shape;255;p21"/>
          <p:cNvSpPr txBox="1"/>
          <p:nvPr>
            <p:ph idx="1" type="body"/>
          </p:nvPr>
        </p:nvSpPr>
        <p:spPr>
          <a:xfrm>
            <a:off x="418775" y="1426950"/>
            <a:ext cx="8298300" cy="42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v" sz="2300"/>
              <a:t>The simple complexities of Blackjack</a:t>
            </a:r>
            <a:endParaRPr sz="2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300"/>
          </a:p>
        </p:txBody>
      </p:sp>
      <p:sp>
        <p:nvSpPr>
          <p:cNvPr id="256" name="Google Shape;256;p21"/>
          <p:cNvSpPr txBox="1"/>
          <p:nvPr>
            <p:ph idx="1" type="body"/>
          </p:nvPr>
        </p:nvSpPr>
        <p:spPr>
          <a:xfrm>
            <a:off x="1213725" y="1851150"/>
            <a:ext cx="6835500" cy="42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v" sz="1900"/>
              <a:t>Do we want to show strings J, Q, K, A for integers 10 and 11?</a:t>
            </a:r>
            <a:endParaRPr sz="1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900"/>
          </a:p>
        </p:txBody>
      </p:sp>
      <p:sp>
        <p:nvSpPr>
          <p:cNvPr id="257" name="Google Shape;257;p21"/>
          <p:cNvSpPr txBox="1"/>
          <p:nvPr>
            <p:ph idx="1" type="body"/>
          </p:nvPr>
        </p:nvSpPr>
        <p:spPr>
          <a:xfrm>
            <a:off x="1213725" y="2207325"/>
            <a:ext cx="6425400" cy="42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sv" sz="1900"/>
              <a:t>Split and double down functions?</a:t>
            </a:r>
            <a:endParaRPr sz="1900"/>
          </a:p>
        </p:txBody>
      </p:sp>
      <p:sp>
        <p:nvSpPr>
          <p:cNvPr id="258" name="Google Shape;258;p21"/>
          <p:cNvSpPr txBox="1"/>
          <p:nvPr>
            <p:ph idx="1" type="body"/>
          </p:nvPr>
        </p:nvSpPr>
        <p:spPr>
          <a:xfrm>
            <a:off x="1213725" y="2571750"/>
            <a:ext cx="6425400" cy="42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v" sz="1900"/>
              <a:t>Bank?</a:t>
            </a:r>
            <a:endParaRPr sz="1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900"/>
          </a:p>
        </p:txBody>
      </p:sp>
      <p:sp>
        <p:nvSpPr>
          <p:cNvPr id="259" name="Google Shape;259;p21"/>
          <p:cNvSpPr txBox="1"/>
          <p:nvPr>
            <p:ph idx="1" type="body"/>
          </p:nvPr>
        </p:nvSpPr>
        <p:spPr>
          <a:xfrm>
            <a:off x="418775" y="3292350"/>
            <a:ext cx="8298300" cy="42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v" sz="2300"/>
              <a:t>Some functions too simple…?</a:t>
            </a:r>
            <a:endParaRPr sz="2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300"/>
          </a:p>
        </p:txBody>
      </p:sp>
      <p:sp>
        <p:nvSpPr>
          <p:cNvPr id="260" name="Google Shape;260;p21"/>
          <p:cNvSpPr txBox="1"/>
          <p:nvPr>
            <p:ph idx="1" type="body"/>
          </p:nvPr>
        </p:nvSpPr>
        <p:spPr>
          <a:xfrm>
            <a:off x="1297500" y="3716550"/>
            <a:ext cx="6425400" cy="42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v" sz="1900"/>
              <a:t>Too many functions that did one thing</a:t>
            </a:r>
            <a:endParaRPr sz="1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9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2"/>
          <p:cNvSpPr txBox="1"/>
          <p:nvPr>
            <p:ph type="title"/>
          </p:nvPr>
        </p:nvSpPr>
        <p:spPr>
          <a:xfrm>
            <a:off x="1297500" y="393750"/>
            <a:ext cx="7689000" cy="9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v" sz="4400"/>
              <a:t>Breaks… So many breaks!</a:t>
            </a:r>
            <a:endParaRPr sz="4400"/>
          </a:p>
        </p:txBody>
      </p:sp>
      <p:sp>
        <p:nvSpPr>
          <p:cNvPr id="266" name="Google Shape;266;p22"/>
          <p:cNvSpPr txBox="1"/>
          <p:nvPr>
            <p:ph idx="1" type="body"/>
          </p:nvPr>
        </p:nvSpPr>
        <p:spPr>
          <a:xfrm>
            <a:off x="418775" y="1426950"/>
            <a:ext cx="8298300" cy="42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v" sz="2300"/>
              <a:t>Many </a:t>
            </a:r>
            <a:r>
              <a:rPr lang="sv" sz="2300"/>
              <a:t>possibilities when the game could stop</a:t>
            </a:r>
            <a:endParaRPr sz="2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300"/>
          </a:p>
        </p:txBody>
      </p:sp>
      <p:sp>
        <p:nvSpPr>
          <p:cNvPr id="267" name="Google Shape;267;p22"/>
          <p:cNvSpPr txBox="1"/>
          <p:nvPr>
            <p:ph idx="1" type="body"/>
          </p:nvPr>
        </p:nvSpPr>
        <p:spPr>
          <a:xfrm>
            <a:off x="1213725" y="1851150"/>
            <a:ext cx="6835500" cy="42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v" sz="1900"/>
              <a:t>Blackjack or bust for both the </a:t>
            </a:r>
            <a:r>
              <a:rPr lang="sv" sz="1900"/>
              <a:t>player and dealer turns</a:t>
            </a:r>
            <a:endParaRPr sz="1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900"/>
          </a:p>
        </p:txBody>
      </p:sp>
      <p:sp>
        <p:nvSpPr>
          <p:cNvPr id="268" name="Google Shape;268;p22"/>
          <p:cNvSpPr txBox="1"/>
          <p:nvPr>
            <p:ph idx="1" type="body"/>
          </p:nvPr>
        </p:nvSpPr>
        <p:spPr>
          <a:xfrm>
            <a:off x="1929300" y="2217850"/>
            <a:ext cx="6425400" cy="42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sv" sz="1900"/>
              <a:t>Turns are while loops that need to be broken</a:t>
            </a:r>
            <a:endParaRPr sz="1900"/>
          </a:p>
        </p:txBody>
      </p:sp>
      <p:sp>
        <p:nvSpPr>
          <p:cNvPr id="269" name="Google Shape;269;p22"/>
          <p:cNvSpPr txBox="1"/>
          <p:nvPr>
            <p:ph idx="1" type="body"/>
          </p:nvPr>
        </p:nvSpPr>
        <p:spPr>
          <a:xfrm>
            <a:off x="418775" y="2790750"/>
            <a:ext cx="8298300" cy="42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v" sz="2300"/>
              <a:t>Many if statements created many indents and many breaks</a:t>
            </a:r>
            <a:endParaRPr sz="2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300"/>
          </a:p>
        </p:txBody>
      </p:sp>
      <p:sp>
        <p:nvSpPr>
          <p:cNvPr id="270" name="Google Shape;270;p22"/>
          <p:cNvSpPr txBox="1"/>
          <p:nvPr>
            <p:ph idx="1" type="body"/>
          </p:nvPr>
        </p:nvSpPr>
        <p:spPr>
          <a:xfrm>
            <a:off x="1297500" y="3214950"/>
            <a:ext cx="6425400" cy="42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v" sz="1900"/>
              <a:t>Very difficult to keep track of when fixing bugs</a:t>
            </a:r>
            <a:endParaRPr sz="1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9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v"/>
              <a:t>Scientific Method:</a:t>
            </a:r>
            <a:endParaRPr/>
          </a:p>
          <a:p>
            <a:pPr indent="45720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v"/>
              <a:t>Trial and Error</a:t>
            </a:r>
            <a:endParaRPr/>
          </a:p>
        </p:txBody>
      </p:sp>
      <p:sp>
        <p:nvSpPr>
          <p:cNvPr id="276" name="Google Shape;276;p2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v" sz="1700"/>
              <a:t>When we could not understand why our code was working or when it was not working.</a:t>
            </a:r>
            <a:endParaRPr sz="17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sv" sz="1700"/>
              <a:t>Try to break the game to find  flaws.</a:t>
            </a:r>
            <a:endParaRPr sz="17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700"/>
          </a:p>
        </p:txBody>
      </p:sp>
      <p:pic>
        <p:nvPicPr>
          <p:cNvPr id="277" name="Google Shape;27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0774" y="3003275"/>
            <a:ext cx="2876775" cy="1931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4"/>
          <p:cNvSpPr txBox="1"/>
          <p:nvPr>
            <p:ph type="title"/>
          </p:nvPr>
        </p:nvSpPr>
        <p:spPr>
          <a:xfrm>
            <a:off x="1297500" y="393750"/>
            <a:ext cx="7689000" cy="9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v" sz="4400"/>
              <a:t>Gamblers blues</a:t>
            </a:r>
            <a:endParaRPr sz="4400"/>
          </a:p>
        </p:txBody>
      </p:sp>
      <p:sp>
        <p:nvSpPr>
          <p:cNvPr id="283" name="Google Shape;283;p24"/>
          <p:cNvSpPr txBox="1"/>
          <p:nvPr>
            <p:ph idx="1" type="body"/>
          </p:nvPr>
        </p:nvSpPr>
        <p:spPr>
          <a:xfrm>
            <a:off x="418775" y="1426950"/>
            <a:ext cx="8298300" cy="42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v" sz="2300"/>
              <a:t>Testing a game of chance means testing ALL outcomes</a:t>
            </a:r>
            <a:endParaRPr sz="2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300"/>
          </a:p>
        </p:txBody>
      </p:sp>
      <p:sp>
        <p:nvSpPr>
          <p:cNvPr id="284" name="Google Shape;284;p24"/>
          <p:cNvSpPr txBox="1"/>
          <p:nvPr>
            <p:ph idx="1" type="body"/>
          </p:nvPr>
        </p:nvSpPr>
        <p:spPr>
          <a:xfrm>
            <a:off x="1238925" y="1851150"/>
            <a:ext cx="6835500" cy="42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v" sz="1900"/>
              <a:t>Some outcomes happen often</a:t>
            </a:r>
            <a:endParaRPr sz="1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900"/>
          </a:p>
        </p:txBody>
      </p:sp>
      <p:sp>
        <p:nvSpPr>
          <p:cNvPr id="285" name="Google Shape;285;p24"/>
          <p:cNvSpPr txBox="1"/>
          <p:nvPr>
            <p:ph idx="1" type="body"/>
          </p:nvPr>
        </p:nvSpPr>
        <p:spPr>
          <a:xfrm>
            <a:off x="1238925" y="2275350"/>
            <a:ext cx="6835500" cy="42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v" sz="1900"/>
              <a:t>Some outcomes happen rarely</a:t>
            </a:r>
            <a:endParaRPr sz="1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900"/>
          </a:p>
        </p:txBody>
      </p:sp>
      <p:sp>
        <p:nvSpPr>
          <p:cNvPr id="286" name="Google Shape;286;p24"/>
          <p:cNvSpPr txBox="1"/>
          <p:nvPr>
            <p:ph idx="1" type="body"/>
          </p:nvPr>
        </p:nvSpPr>
        <p:spPr>
          <a:xfrm>
            <a:off x="1238925" y="2699550"/>
            <a:ext cx="6835500" cy="42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v" sz="1900"/>
              <a:t>Some outcomes happen almost never</a:t>
            </a:r>
            <a:endParaRPr sz="1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900"/>
          </a:p>
        </p:txBody>
      </p:sp>
      <p:sp>
        <p:nvSpPr>
          <p:cNvPr id="287" name="Google Shape;287;p24"/>
          <p:cNvSpPr txBox="1"/>
          <p:nvPr>
            <p:ph idx="1" type="body"/>
          </p:nvPr>
        </p:nvSpPr>
        <p:spPr>
          <a:xfrm>
            <a:off x="418775" y="3395650"/>
            <a:ext cx="8298300" cy="42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v" sz="2300"/>
              <a:t>Still not sure if there is a bug somehow somewhere…</a:t>
            </a:r>
            <a:endParaRPr sz="2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3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5"/>
          <p:cNvSpPr txBox="1"/>
          <p:nvPr>
            <p:ph type="title"/>
          </p:nvPr>
        </p:nvSpPr>
        <p:spPr>
          <a:xfrm>
            <a:off x="776975" y="1003450"/>
            <a:ext cx="6909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v" sz="5100"/>
              <a:t>Highlights</a:t>
            </a:r>
            <a:endParaRPr sz="5100"/>
          </a:p>
        </p:txBody>
      </p:sp>
      <p:sp>
        <p:nvSpPr>
          <p:cNvPr id="293" name="Google Shape;293;p25"/>
          <p:cNvSpPr txBox="1"/>
          <p:nvPr>
            <p:ph idx="1" type="body"/>
          </p:nvPr>
        </p:nvSpPr>
        <p:spPr>
          <a:xfrm>
            <a:off x="776975" y="1962299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3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